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50"/>
  </p:notesMasterIdLst>
  <p:sldIdLst>
    <p:sldId id="323" r:id="rId2"/>
    <p:sldId id="332" r:id="rId3"/>
    <p:sldId id="358" r:id="rId4"/>
    <p:sldId id="359" r:id="rId5"/>
    <p:sldId id="360" r:id="rId6"/>
    <p:sldId id="361" r:id="rId7"/>
    <p:sldId id="409" r:id="rId8"/>
    <p:sldId id="364" r:id="rId9"/>
    <p:sldId id="365" r:id="rId10"/>
    <p:sldId id="366" r:id="rId11"/>
    <p:sldId id="414" r:id="rId12"/>
    <p:sldId id="367" r:id="rId13"/>
    <p:sldId id="368" r:id="rId14"/>
    <p:sldId id="369" r:id="rId15"/>
    <p:sldId id="371" r:id="rId16"/>
    <p:sldId id="372" r:id="rId17"/>
    <p:sldId id="373" r:id="rId18"/>
    <p:sldId id="374" r:id="rId19"/>
    <p:sldId id="410" r:id="rId20"/>
    <p:sldId id="415" r:id="rId21"/>
    <p:sldId id="377" r:id="rId22"/>
    <p:sldId id="378" r:id="rId23"/>
    <p:sldId id="379" r:id="rId24"/>
    <p:sldId id="380" r:id="rId25"/>
    <p:sldId id="381" r:id="rId26"/>
    <p:sldId id="417" r:id="rId27"/>
    <p:sldId id="411" r:id="rId28"/>
    <p:sldId id="383" r:id="rId29"/>
    <p:sldId id="384" r:id="rId30"/>
    <p:sldId id="385" r:id="rId31"/>
    <p:sldId id="386" r:id="rId32"/>
    <p:sldId id="412" r:id="rId33"/>
    <p:sldId id="419" r:id="rId34"/>
    <p:sldId id="388" r:id="rId35"/>
    <p:sldId id="389" r:id="rId36"/>
    <p:sldId id="390" r:id="rId37"/>
    <p:sldId id="391" r:id="rId38"/>
    <p:sldId id="418" r:id="rId39"/>
    <p:sldId id="392" r:id="rId40"/>
    <p:sldId id="393" r:id="rId41"/>
    <p:sldId id="416" r:id="rId42"/>
    <p:sldId id="395" r:id="rId43"/>
    <p:sldId id="396" r:id="rId44"/>
    <p:sldId id="397" r:id="rId45"/>
    <p:sldId id="398" r:id="rId46"/>
    <p:sldId id="399" r:id="rId47"/>
    <p:sldId id="400" r:id="rId48"/>
    <p:sldId id="40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7"/>
    <p:restoredTop sz="50000" autoAdjust="0"/>
  </p:normalViewPr>
  <p:slideViewPr>
    <p:cSldViewPr snapToGrid="0" snapToObjects="1">
      <p:cViewPr varScale="1">
        <p:scale>
          <a:sx n="72" d="100"/>
          <a:sy n="72" d="100"/>
        </p:scale>
        <p:origin x="246" y="66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32.emf"/><Relationship Id="rId4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1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1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8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2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1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0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LiveSlide Site</a:t>
            </a:r>
          </a:p>
          <a:p>
            <a:r>
              <a:rPr lang="en-US"/>
              <a:t>https://distill.pub/2017/momentum/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2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7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6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3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1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LiveSlide Site</a:t>
            </a:r>
          </a:p>
          <a:p>
            <a:r>
              <a:rPr lang="en-US"/>
              <a:t>http://ruder.io/optimizing-gradient-descent/index.html#adam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3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68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22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2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1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88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7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1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5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6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3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34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3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3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10: </a:t>
            </a:r>
            <a:r>
              <a:rPr lang="en-US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8" y="92189"/>
            <a:ext cx="341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Critical Points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error decreases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/>
              <a:t>solves for a point with zero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Conditioning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Poorly conditioned Hessian matrix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High curvature</a:t>
            </a:r>
            <a:r>
              <a:rPr lang="en-US" sz="2400" dirty="0"/>
              <a:t>: small steps leads to huge increase </a:t>
            </a:r>
          </a:p>
          <a:p>
            <a:r>
              <a:rPr lang="en-US" sz="2400" dirty="0"/>
              <a:t>Learning is slow despite strong gradients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0036" y="3975293"/>
            <a:ext cx="31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Critical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cost functions do not have critical points. In particular classification.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96690" y="4892746"/>
            <a:ext cx="3736513" cy="818227"/>
            <a:chOff x="4637314" y="5156974"/>
            <a:chExt cx="3736513" cy="818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𝑊𝑥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=2,…,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5" t="-140984" r="-492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/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5" name="Equation" r:id="rId4" imgW="4102100" imgH="609600" progId="Equation.3">
                  <p:embed/>
                </p:oleObj>
              </mc:Choice>
              <mc:Fallback>
                <p:oleObj name="Equation" r:id="rId4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6" name="Equation" r:id="rId6" imgW="1549400" imgH="495300" progId="Equation.3">
                  <p:embed/>
                </p:oleObj>
              </mc:Choice>
              <mc:Fallback>
                <p:oleObj name="Equation" r:id="rId6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1" name="Equation" r:id="rId4" imgW="2133600" imgH="2209800" progId="Equation.3">
                  <p:embed/>
                </p:oleObj>
              </mc:Choice>
              <mc:Fallback>
                <p:oleObj name="Equation" r:id="rId4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/>
              <a:t>Exploding gradients lead to cliffs</a:t>
            </a:r>
          </a:p>
          <a:p>
            <a:r>
              <a:rPr lang="en-US" sz="2400" dirty="0"/>
              <a:t>Can be mitigated using </a:t>
            </a:r>
            <a:r>
              <a:rPr lang="en-US" sz="2400" dirty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5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56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/>
              <a:t>SGD is slow when there is </a:t>
            </a:r>
            <a:r>
              <a:rPr lang="en-US" sz="2400" dirty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/>
              <a:t>Average gradient presents faster path to opt:</a:t>
            </a:r>
          </a:p>
          <a:p>
            <a:pPr lvl="1"/>
            <a:r>
              <a:rPr lang="en-US" sz="2400" dirty="0"/>
              <a:t>vertical components cancel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21672"/>
              </p:ext>
            </p:extLst>
          </p:nvPr>
        </p:nvGraphicFramePr>
        <p:xfrm>
          <a:off x="9318567" y="2072670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1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18567" y="2072670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Uses </a:t>
            </a:r>
            <a:r>
              <a:rPr lang="en-US" sz="2400" dirty="0">
                <a:solidFill>
                  <a:srgbClr val="0000FF"/>
                </a:solidFill>
              </a:rPr>
              <a:t>past gradients </a:t>
            </a:r>
            <a:r>
              <a:rPr lang="en-US" sz="2400" dirty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Maintains a new quantity: ‘</a:t>
            </a:r>
            <a:r>
              <a:rPr lang="en-US" sz="2400" dirty="0">
                <a:solidFill>
                  <a:srgbClr val="0000FF"/>
                </a:solidFill>
              </a:rPr>
              <a:t>velocity</a:t>
            </a:r>
            <a:r>
              <a:rPr lang="en-US" sz="2400" dirty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Exponentially decaying average</a:t>
            </a:r>
            <a:r>
              <a:rPr lang="en-US" sz="2400" dirty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16812" y="5222426"/>
            <a:ext cx="3681047" cy="719477"/>
          </a:xfrm>
          <a:prstGeom prst="wedgeRoundRectCallout">
            <a:avLst>
              <a:gd name="adj1" fmla="val -71958"/>
              <a:gd name="adj2" fmla="val -1218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/>
                <a:cs typeface="Times"/>
              </a:rPr>
              <a:t>                </a:t>
            </a:r>
            <a:r>
              <a:rPr lang="en-US" sz="2000" dirty="0"/>
              <a:t>controls how quickly effect of past gradients decay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1179" y="3594211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1" y="3976032"/>
            <a:ext cx="477033" cy="291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1" name="Equation" r:id="rId4" imgW="1079500" imgH="203200" progId="Equation.3">
                  <p:embed/>
                </p:oleObj>
              </mc:Choice>
              <mc:Fallback>
                <p:oleObj name="Equation" r:id="rId4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930329"/>
              </p:ext>
            </p:extLst>
          </p:nvPr>
        </p:nvGraphicFramePr>
        <p:xfrm>
          <a:off x="6180383" y="5308648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2" name="Equation" r:id="rId6" imgW="596900" imgH="203200" progId="Equation.3">
                  <p:embed/>
                </p:oleObj>
              </mc:Choice>
              <mc:Fallback>
                <p:oleObj name="Equation" r:id="rId6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0383" y="5308648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154457"/>
              </p:ext>
            </p:extLst>
          </p:nvPr>
        </p:nvGraphicFramePr>
        <p:xfrm>
          <a:off x="3365561" y="2735049"/>
          <a:ext cx="4714991" cy="118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3" name="Equation" r:id="rId8" imgW="1714500" imgH="431800" progId="Equation.3">
                  <p:embed/>
                </p:oleObj>
              </mc:Choice>
              <mc:Fallback>
                <p:oleObj name="Equation" r:id="rId8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5561" y="2735049"/>
                        <a:ext cx="4714991" cy="118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Compute gradient estimate:</a:t>
            </a:r>
          </a:p>
          <a:p>
            <a:endParaRPr lang="en-US" sz="2400" dirty="0"/>
          </a:p>
          <a:p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Update velocity:</a:t>
            </a:r>
          </a:p>
          <a:p>
            <a:endParaRPr lang="en-US" sz="2400" dirty="0"/>
          </a:p>
          <a:p>
            <a:r>
              <a:rPr lang="en-US" sz="2400" dirty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3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4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5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604664"/>
              </p:ext>
            </p:extLst>
          </p:nvPr>
        </p:nvGraphicFramePr>
        <p:xfrm>
          <a:off x="8981830" y="10404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7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830" y="10404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 an </a:t>
            </a:r>
            <a:r>
              <a:rPr lang="en-US" sz="2400" dirty="0">
                <a:solidFill>
                  <a:srgbClr val="0000FF"/>
                </a:solidFill>
              </a:rPr>
              <a:t>interim</a:t>
            </a:r>
            <a:r>
              <a:rPr lang="en-US" sz="2400" dirty="0"/>
              <a:t> update:</a:t>
            </a:r>
          </a:p>
          <a:p>
            <a:endParaRPr lang="en-US" sz="2400" dirty="0"/>
          </a:p>
          <a:p>
            <a:r>
              <a:rPr lang="en-US" sz="2400" dirty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6" name="Equation" r:id="rId4" imgW="1727200" imgH="431800" progId="Equation.3">
                  <p:embed/>
                </p:oleObj>
              </mc:Choice>
              <mc:Fallback>
                <p:oleObj name="Equation" r:id="rId4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7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8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9" name="Equation" r:id="rId10" imgW="558800" imgH="203200" progId="Equation.3">
                  <p:embed/>
                </p:oleObj>
              </mc:Choice>
              <mc:Fallback>
                <p:oleObj name="Equation" r:id="rId10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pic>
        <p:nvPicPr>
          <p:cNvPr id="5" name="slide.url=https://distill.pub/2017/momentum/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680933"/>
              </p:ext>
            </p:extLst>
          </p:nvPr>
        </p:nvGraphicFramePr>
        <p:xfrm>
          <a:off x="1773686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5" name="Equation" r:id="rId4" imgW="165100" imgH="203200" progId="Equation.3">
                  <p:embed/>
                </p:oleObj>
              </mc:Choice>
              <mc:Fallback>
                <p:oleObj name="Equation" r:id="rId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686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324699"/>
              </p:ext>
            </p:extLst>
          </p:nvPr>
        </p:nvGraphicFramePr>
        <p:xfrm>
          <a:off x="9751336" y="4591050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6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51336" y="4591050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93443"/>
              </p:ext>
            </p:extLst>
          </p:nvPr>
        </p:nvGraphicFramePr>
        <p:xfrm>
          <a:off x="9204991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7" name="Equation" r:id="rId8" imgW="317500" imgH="203200" progId="Equation.3">
                  <p:embed/>
                </p:oleObj>
              </mc:Choice>
              <mc:Fallback>
                <p:oleObj name="Equation" r:id="rId8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991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Accumulate squared gradients: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4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5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vs.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 of learning: </a:t>
            </a:r>
            <a:r>
              <a:rPr lang="en-US" sz="2400" dirty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/>
              <a:t>In practice, </a:t>
            </a:r>
            <a:r>
              <a:rPr lang="en-US" sz="2400" dirty="0">
                <a:solidFill>
                  <a:srgbClr val="0000FF"/>
                </a:solidFill>
              </a:rPr>
              <a:t>empirical risk minimization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4" name="Equation" r:id="rId4" imgW="1854200" imgH="241300" progId="Equation.3">
                  <p:embed/>
                </p:oleObj>
              </mc:Choice>
              <mc:Fallback>
                <p:oleObj name="Equation" r:id="rId4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5" name="Equation" r:id="rId6" imgW="1739900" imgH="457200" progId="Equation.3">
                  <p:embed/>
                </p:oleObj>
              </mc:Choice>
              <mc:Fallback>
                <p:oleObj name="Equation" r:id="rId6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 non-convex problems, </a:t>
            </a:r>
            <a:r>
              <a:rPr lang="en-US" sz="2400" dirty="0" err="1"/>
              <a:t>AdaGrad</a:t>
            </a:r>
            <a:r>
              <a:rPr lang="en-US" sz="2400" dirty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/>
              <a:t>for gradient accumulation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8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9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RMSProp</a:t>
            </a:r>
            <a:r>
              <a:rPr lang="en-US" sz="2400" dirty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Update parameters: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8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9" name="Equation" r:id="rId8" imgW="1168400" imgH="241300" progId="Equation.3">
                  <p:embed/>
                </p:oleObj>
              </mc:Choice>
              <mc:Fallback>
                <p:oleObj name="Equation" r:id="rId8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7" y="827315"/>
            <a:ext cx="8599712" cy="42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9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Goal: </a:t>
            </a:r>
            <a:r>
              <a:rPr lang="en-US" sz="2400" dirty="0">
                <a:solidFill>
                  <a:srgbClr val="FF0000"/>
                </a:solidFill>
              </a:rPr>
              <a:t>break symmetry </a:t>
            </a:r>
            <a:r>
              <a:rPr lang="en-US" sz="2400" dirty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Initialize all weights (not biases) </a:t>
            </a:r>
            <a:r>
              <a:rPr lang="en-US" sz="2400" dirty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/>
              <a:t>Large</a:t>
            </a:r>
            <a:r>
              <a:rPr lang="en-US" sz="2400" dirty="0"/>
              <a:t> -&gt; grad explosion,  </a:t>
            </a:r>
            <a:r>
              <a:rPr lang="en-US" sz="2400" i="1" dirty="0"/>
              <a:t>Small</a:t>
            </a:r>
            <a:r>
              <a:rPr lang="en-US" sz="2400" dirty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 Initialization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Heuristic for all outputs to have </a:t>
            </a:r>
            <a:r>
              <a:rPr lang="en-US" sz="2400" dirty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For a fully-connected layer with </a:t>
            </a:r>
            <a:r>
              <a:rPr lang="en-US" sz="2400" i="1" dirty="0">
                <a:latin typeface="Times"/>
                <a:cs typeface="Times"/>
              </a:rPr>
              <a:t>m</a:t>
            </a:r>
            <a:r>
              <a:rPr lang="en-US" sz="2400" dirty="0"/>
              <a:t> inputs: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For </a:t>
            </a:r>
            <a:r>
              <a:rPr lang="en-US" sz="2400" dirty="0" err="1"/>
              <a:t>ReLU</a:t>
            </a:r>
            <a:r>
              <a:rPr lang="en-US" sz="2400" dirty="0"/>
              <a:t> units, it is recommended: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6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7" name="Equation" r:id="rId6" imgW="965200" imgH="431800" progId="Equation.3">
                  <p:embed/>
                </p:oleObj>
              </mc:Choice>
              <mc:Fallback>
                <p:oleObj name="Equation" r:id="rId6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Fully-connected layer with </a:t>
            </a:r>
            <a:r>
              <a:rPr lang="en-US" sz="2400" i="1" dirty="0">
                <a:latin typeface="Times"/>
                <a:cs typeface="Times"/>
              </a:rPr>
              <a:t>m</a:t>
            </a:r>
            <a:r>
              <a:rPr lang="en-US" sz="2400" dirty="0"/>
              <a:t> inputs, </a:t>
            </a:r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Heuristic trades off between initialize all 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Sparse</a:t>
            </a:r>
            <a:r>
              <a:rPr lang="en-US" sz="2400" dirty="0"/>
              <a:t> variant when </a:t>
            </a:r>
            <a:r>
              <a:rPr lang="en-US" sz="2400" i="1" dirty="0">
                <a:latin typeface="Times"/>
                <a:cs typeface="Times"/>
              </a:rPr>
              <a:t>m </a:t>
            </a:r>
            <a:r>
              <a:rPr lang="en-US" sz="2400" dirty="0">
                <a:solidFill>
                  <a:srgbClr val="000000"/>
                </a:solidFill>
              </a:rPr>
              <a:t>is large</a:t>
            </a:r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en-US" sz="1800" dirty="0"/>
              <a:t> </a:t>
            </a:r>
            <a:r>
              <a:rPr lang="en-US" sz="2000" dirty="0"/>
              <a:t>Initialize </a:t>
            </a:r>
            <a:r>
              <a:rPr lang="en-US" sz="2000" i="1" dirty="0"/>
              <a:t>k</a:t>
            </a:r>
            <a:r>
              <a:rPr lang="en-US" sz="2000" dirty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5" name="Equation" r:id="rId4" imgW="1727200" imgH="495300" progId="Equation.3">
                  <p:embed/>
                </p:oleObj>
              </mc:Choice>
              <mc:Fallback>
                <p:oleObj name="Equation" r:id="rId4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Output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Marginal statistics </a:t>
            </a:r>
            <a:r>
              <a:rPr lang="en-US" sz="2200" dirty="0"/>
              <a:t>of the output in the training set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Hidden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Avoid saturation </a:t>
            </a:r>
            <a:r>
              <a:rPr lang="en-US" sz="2200" dirty="0"/>
              <a:t>at initialization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/>
              <a:t>E.g. in </a:t>
            </a:r>
            <a:r>
              <a:rPr lang="en-US" sz="2200" dirty="0" err="1"/>
              <a:t>ReLU</a:t>
            </a:r>
            <a:r>
              <a:rPr lang="en-US" sz="2200" dirty="0"/>
              <a:t>, initialize bias to 0.1 instead of 0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Units controlling participation of other units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/>
              <a:t>Set bias to allow participation at initialization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pic>
        <p:nvPicPr>
          <p:cNvPr id="5" name="slide.url=http://ruder.io/optimizing-gradient-descent/index.html#ada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6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Challenges in Optimization</a:t>
            </a:r>
          </a:p>
          <a:p>
            <a:r>
              <a:rPr lang="en-US" sz="2400" dirty="0"/>
              <a:t>Momentum</a:t>
            </a:r>
          </a:p>
          <a:p>
            <a:r>
              <a:rPr lang="en-US" sz="2400" dirty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vs. Stochastic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Optimize empirical risk using </a:t>
            </a:r>
            <a:r>
              <a:rPr lang="en-US" sz="2200" dirty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Estimates gradient from a </a:t>
            </a:r>
            <a:r>
              <a:rPr lang="en-US" sz="2200" dirty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1" name="Equation" r:id="rId4" imgW="2057400" imgH="241300" progId="Equation.3">
                  <p:embed/>
                </p:oleObj>
              </mc:Choice>
              <mc:Fallback>
                <p:oleObj name="Equation" r:id="rId4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6000" dirty="0"/>
          </a:p>
          <a:p>
            <a:r>
              <a:rPr lang="en-US" sz="2400" dirty="0"/>
              <a:t>Features in </a:t>
            </a:r>
            <a:r>
              <a:rPr lang="en-US" sz="2400" dirty="0">
                <a:solidFill>
                  <a:srgbClr val="0000FF"/>
                </a:solidFill>
              </a:rPr>
              <a:t>same scale</a:t>
            </a:r>
            <a:r>
              <a:rPr lang="en-US" sz="2400" dirty="0"/>
              <a:t>: mean 0 and variance 1</a:t>
            </a:r>
          </a:p>
          <a:p>
            <a:pPr lvl="1"/>
            <a:r>
              <a:rPr lang="en-US" sz="1800" dirty="0"/>
              <a:t>Speeds up learning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9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14"/>
            <a:ext cx="10972800" cy="767276"/>
          </a:xfrm>
        </p:spPr>
        <p:txBody>
          <a:bodyPr/>
          <a:lstStyle/>
          <a:p>
            <a:r>
              <a:rPr lang="en-US" dirty="0"/>
              <a:t>Feature Normalization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43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Covariance Shift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Each hidden layer changes distribution of inputs to next layer: </a:t>
            </a:r>
            <a:r>
              <a:rPr lang="en-US" i="1" dirty="0"/>
              <a:t>slows down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time:</a:t>
            </a:r>
          </a:p>
          <a:p>
            <a:pPr lvl="1"/>
            <a:r>
              <a:rPr lang="en-US" dirty="0"/>
              <a:t>Mini-batch of activations for layer to normalize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7" name="Equation" r:id="rId4" imgW="1511300" imgH="812800" progId="Equation.3">
                  <p:embed/>
                </p:oleObj>
              </mc:Choice>
              <mc:Fallback>
                <p:oleObj name="Equation" r:id="rId4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time: </a:t>
            </a:r>
          </a:p>
          <a:p>
            <a:pPr lvl="1"/>
            <a:r>
              <a:rPr lang="en-US" dirty="0"/>
              <a:t>Mini-batch of activations for layer to normalize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  where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6" name="Equation" r:id="rId4" imgW="736600" imgH="393700" progId="Equation.3">
                  <p:embed/>
                </p:oleObj>
              </mc:Choice>
              <mc:Fallback>
                <p:oleObj name="Equation" r:id="rId4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7" name="Equation" r:id="rId6" imgW="2578100" imgH="469900" progId="Equation.3">
                  <p:embed/>
                </p:oleObj>
              </mc:Choice>
              <mc:Fallback>
                <p:oleObj name="Equation" r:id="rId6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/>
              <a:t>Training time: </a:t>
            </a:r>
          </a:p>
          <a:p>
            <a:pPr lvl="1"/>
            <a:r>
              <a:rPr lang="en-US" dirty="0"/>
              <a:t>Normalization can reduce expressive power</a:t>
            </a:r>
          </a:p>
          <a:p>
            <a:pPr lvl="1"/>
            <a:r>
              <a:rPr lang="en-US" dirty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/>
          </a:p>
          <a:p>
            <a:pPr lvl="1"/>
            <a:r>
              <a:rPr lang="en-US" dirty="0"/>
              <a:t>Allows network to </a:t>
            </a:r>
            <a:r>
              <a:rPr lang="en-US" dirty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5" name="Equation" r:id="rId4" imgW="495300" imgH="203200" progId="Equation.3">
                  <p:embed/>
                </p:oleObj>
              </mc:Choice>
              <mc:Fallback>
                <p:oleObj name="Equation" r:id="rId4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9" name="Equation" r:id="rId5" imgW="1498600" imgH="927100" progId="Equation.3">
                  <p:embed/>
                </p:oleObj>
              </mc:Choice>
              <mc:Fallback>
                <p:oleObj name="Equation" r:id="rId5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3" name="Equation" r:id="rId5" imgW="1524000" imgH="927100" progId="Equation.3">
                  <p:embed/>
                </p:oleObj>
              </mc:Choice>
              <mc:Fallback>
                <p:oleObj name="Equation" r:id="rId5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the </a:t>
            </a:r>
            <a:r>
              <a:rPr lang="en-US" dirty="0">
                <a:solidFill>
                  <a:srgbClr val="0000FF"/>
                </a:solidFill>
              </a:rPr>
              <a:t>joint loss </a:t>
            </a:r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mini-batches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u="sng" dirty="0">
                <a:solidFill>
                  <a:srgbClr val="0000FF"/>
                </a:solidFill>
              </a:rPr>
              <a:t>Back-propagate </a:t>
            </a:r>
            <a:r>
              <a:rPr lang="en-US" i="1" u="sng" dirty="0">
                <a:solidFill>
                  <a:srgbClr val="0000FF"/>
                </a:solidFill>
              </a:rPr>
              <a:t>through</a:t>
            </a:r>
            <a:r>
              <a:rPr lang="en-US" u="sng" dirty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/>
              <a:t>Test time:</a:t>
            </a:r>
          </a:p>
          <a:p>
            <a:pPr lvl="1"/>
            <a:r>
              <a:rPr lang="en-US" dirty="0"/>
              <a:t>Model needs to be 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μ</a:t>
            </a:r>
            <a:r>
              <a:rPr lang="en-US" dirty="0"/>
              <a:t> and </a:t>
            </a:r>
            <a:r>
              <a:rPr lang="en-US" i="1" dirty="0" err="1"/>
              <a:t>σ</a:t>
            </a:r>
            <a:r>
              <a:rPr lang="en-US" dirty="0"/>
              <a:t> with </a:t>
            </a:r>
            <a:r>
              <a:rPr lang="en-US" dirty="0">
                <a:solidFill>
                  <a:srgbClr val="0000FF"/>
                </a:solidFill>
              </a:rPr>
              <a:t>running averages </a:t>
            </a:r>
            <a:r>
              <a:rPr lang="en-US" dirty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Points with </a:t>
            </a:r>
            <a:r>
              <a:rPr lang="en-US" sz="2400" dirty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2</a:t>
            </a:r>
            <a:r>
              <a:rPr lang="en-US" sz="2400" baseline="30000" dirty="0">
                <a:solidFill>
                  <a:srgbClr val="000000"/>
                </a:solidFill>
              </a:rPr>
              <a:t>nd</a:t>
            </a:r>
            <a:r>
              <a:rPr lang="en-US" sz="2400" dirty="0">
                <a:solidFill>
                  <a:srgbClr val="000000"/>
                </a:solidFill>
              </a:rPr>
              <a:t>-derivate (Hessian) determines curvature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0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1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For sufficiently large neural networks, </a:t>
            </a:r>
            <a:r>
              <a:rPr lang="en-US" sz="2200" dirty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Not important to find true global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7908</TotalTime>
  <Words>1140</Words>
  <Application>Microsoft Office PowerPoint</Application>
  <PresentationFormat>Widescreen</PresentationFormat>
  <Paragraphs>397</Paragraphs>
  <Slides>48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Karla</vt:lpstr>
      <vt:lpstr>Times</vt:lpstr>
      <vt:lpstr>GEC_template</vt:lpstr>
      <vt:lpstr>Equation</vt:lpstr>
      <vt:lpstr>Lecture 10: Optimization</vt:lpstr>
      <vt:lpstr>Outline</vt:lpstr>
      <vt:lpstr>Learning vs. Optimization</vt:lpstr>
      <vt:lpstr>Batch vs. Stochastic Algorithms</vt:lpstr>
      <vt:lpstr>Critical Points</vt:lpstr>
      <vt:lpstr>Stochastic Gradient Descent</vt:lpstr>
      <vt:lpstr>Outline</vt:lpstr>
      <vt:lpstr>Local Minima</vt:lpstr>
      <vt:lpstr>Local Minima</vt:lpstr>
      <vt:lpstr>Saddle Points</vt:lpstr>
      <vt:lpstr>No Critical Points</vt:lpstr>
      <vt:lpstr>Saddle Points</vt:lpstr>
      <vt:lpstr>Poor Conditioning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Stochastic Gradient Descent</vt:lpstr>
      <vt:lpstr>Momentum</vt:lpstr>
      <vt:lpstr>Momentum</vt:lpstr>
      <vt:lpstr>Momentum</vt:lpstr>
      <vt:lpstr>Momentum</vt:lpstr>
      <vt:lpstr>Nesterov Momentum</vt:lpstr>
      <vt:lpstr>PowerPoint Presentation</vt:lpstr>
      <vt:lpstr>Outline</vt:lpstr>
      <vt:lpstr>Adaptive Learning Rates</vt:lpstr>
      <vt:lpstr>AdaGrad</vt:lpstr>
      <vt:lpstr>RMSProp</vt:lpstr>
      <vt:lpstr>Adam</vt:lpstr>
      <vt:lpstr>Outline</vt:lpstr>
      <vt:lpstr>PowerPoint Presentation</vt:lpstr>
      <vt:lpstr>Parameter Initialization</vt:lpstr>
      <vt:lpstr>Xavier Initialization</vt:lpstr>
      <vt:lpstr>Normalized Initialization</vt:lpstr>
      <vt:lpstr>Bias Initialization</vt:lpstr>
      <vt:lpstr>PowerPoint Presentation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Esteban Dirk Reyes De Jong (esteban.reyes)</cp:lastModifiedBy>
  <cp:revision>296</cp:revision>
  <cp:lastPrinted>2019-02-13T18:11:18Z</cp:lastPrinted>
  <dcterms:created xsi:type="dcterms:W3CDTF">2017-11-02T16:57:55Z</dcterms:created>
  <dcterms:modified xsi:type="dcterms:W3CDTF">2019-07-31T08:42:26Z</dcterms:modified>
</cp:coreProperties>
</file>